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hQouexY4SnCEp0ZQwTuY0fBcl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7.jpg"/><Relationship Id="rId5"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24.png"/><Relationship Id="rId5" Type="http://schemas.openxmlformats.org/officeDocument/2006/relationships/hyperlink" Target="https://www.safeworkaustralia.gov.au/system/files/documents/1702/engineered_nanomaterials_feasibility_establishing_exposure_standards_august_201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hyperlink" Target="https://www.youtube.com/watch?v=oSCX78-8-q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3.png"/><Relationship Id="rId5" Type="http://schemas.openxmlformats.org/officeDocument/2006/relationships/hyperlink" Target="https://www.youtube.com/watch?v=OFWNHTIm_O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jpg"/><Relationship Id="rId5" Type="http://schemas.openxmlformats.org/officeDocument/2006/relationships/image" Target="../media/image12.jpg"/><Relationship Id="rId6" Type="http://schemas.openxmlformats.org/officeDocument/2006/relationships/image" Target="../media/image11.jp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A close up of an object&#10;&#10;Description automatically generated" id="88" name="Google Shape;88;p1"/>
          <p:cNvPicPr preferRelativeResize="0"/>
          <p:nvPr/>
        </p:nvPicPr>
        <p:blipFill rotWithShape="1">
          <a:blip r:embed="rId3">
            <a:alphaModFix amt="85000"/>
          </a:blip>
          <a:srcRect b="0" l="0" r="0" t="2597"/>
          <a:stretch/>
        </p:blipFill>
        <p:spPr>
          <a:xfrm>
            <a:off x="20" y="1"/>
            <a:ext cx="12191980" cy="6857999"/>
          </a:xfrm>
          <a:prstGeom prst="rect">
            <a:avLst/>
          </a:prstGeom>
          <a:noFill/>
          <a:ln>
            <a:noFill/>
          </a:ln>
        </p:spPr>
      </p:pic>
      <p:sp>
        <p:nvSpPr>
          <p:cNvPr id="89" name="Google Shape;89;p1"/>
          <p:cNvSpPr txBox="1"/>
          <p:nvPr/>
        </p:nvSpPr>
        <p:spPr>
          <a:xfrm>
            <a:off x="2564658" y="279420"/>
            <a:ext cx="7239742"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chemeClr val="dk1"/>
                </a:solidFill>
                <a:latin typeface="Calibri"/>
                <a:ea typeface="Calibri"/>
                <a:cs typeface="Calibri"/>
                <a:sym typeface="Calibri"/>
              </a:rPr>
              <a:t>Nanotechnology</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Nanomaterials, properties and fabrication</a:t>
            </a:r>
            <a:endParaRPr b="0" i="0" sz="3200" u="none" cap="none" strike="noStrike">
              <a:solidFill>
                <a:schemeClr val="dk1"/>
              </a:solidFill>
              <a:latin typeface="Calibri"/>
              <a:ea typeface="Calibri"/>
              <a:cs typeface="Calibri"/>
              <a:sym typeface="Calibri"/>
            </a:endParaRPr>
          </a:p>
        </p:txBody>
      </p:sp>
      <p:sp>
        <p:nvSpPr>
          <p:cNvPr id="90" name="Google Shape;90;p1"/>
          <p:cNvSpPr txBox="1"/>
          <p:nvPr/>
        </p:nvSpPr>
        <p:spPr>
          <a:xfrm>
            <a:off x="375178" y="6055360"/>
            <a:ext cx="52933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ATAR Chemistry Unit 1, 2021 </a:t>
            </a:r>
            <a:endParaRPr sz="2800">
              <a:solidFill>
                <a:schemeClr val="dk1"/>
              </a:solidFill>
              <a:latin typeface="Calibri"/>
              <a:ea typeface="Calibri"/>
              <a:cs typeface="Calibri"/>
              <a:sym typeface="Calibri"/>
            </a:endParaRPr>
          </a:p>
        </p:txBody>
      </p:sp>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0"/>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277" name="Google Shape;277;p10"/>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278" name="Google Shape;278;p10"/>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279" name="Google Shape;27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0" name="Google Shape;280;p10"/>
          <p:cNvSpPr txBox="1"/>
          <p:nvPr/>
        </p:nvSpPr>
        <p:spPr>
          <a:xfrm>
            <a:off x="611822" y="1687179"/>
            <a:ext cx="11496675" cy="335906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Nanoparticle can have unique properties such as:</a:t>
            </a:r>
            <a:endParaRPr/>
          </a:p>
          <a:p>
            <a:pPr indent="-285750" lvl="2" marL="12001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Physical properties (such as strength, weight, and flexibility)</a:t>
            </a:r>
            <a:endParaRPr/>
          </a:p>
          <a:p>
            <a:pPr indent="-285750" lvl="2" marL="12001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Optical properties</a:t>
            </a:r>
            <a:endParaRPr/>
          </a:p>
          <a:p>
            <a:pPr indent="-285750" lvl="2" marL="12001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Catalytic properties</a:t>
            </a:r>
            <a:endParaRPr/>
          </a:p>
          <a:p>
            <a:pPr indent="-285750" lvl="2" marL="120015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Electrical properties</a:t>
            </a:r>
            <a:endParaRPr/>
          </a:p>
          <a:p>
            <a:pPr indent="-133350" lvl="2" marL="1200150" marR="0" rtl="0" algn="l">
              <a:lnSpc>
                <a:spcPct val="15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1"/>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287" name="Google Shape;287;p11"/>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288" name="Google Shape;288;p11"/>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289" name="Google Shape;2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0" name="Google Shape;290;p11"/>
          <p:cNvSpPr txBox="1"/>
          <p:nvPr/>
        </p:nvSpPr>
        <p:spPr>
          <a:xfrm>
            <a:off x="347662" y="1639957"/>
            <a:ext cx="11496675" cy="280506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Some nanomaterials have interesting optical properties, here are some examples: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Vantablack – a paint that absorbs 99.965% of visible light. Made of carbon nanotubes which are carefully aligned in the same direction. Light can enter between the nanotubes but becomes trapped and eventually the light energy is dissipated as heat.</a:t>
            </a:r>
            <a:endParaRPr/>
          </a:p>
        </p:txBody>
      </p:sp>
      <p:pic>
        <p:nvPicPr>
          <p:cNvPr descr="A close up of some grass&#10;&#10;Description automatically generated" id="291" name="Google Shape;291;p11"/>
          <p:cNvPicPr preferRelativeResize="0"/>
          <p:nvPr/>
        </p:nvPicPr>
        <p:blipFill rotWithShape="1">
          <a:blip r:embed="rId4">
            <a:alphaModFix/>
          </a:blip>
          <a:srcRect b="0" l="0" r="0" t="0"/>
          <a:stretch/>
        </p:blipFill>
        <p:spPr>
          <a:xfrm>
            <a:off x="2941774" y="4119573"/>
            <a:ext cx="2733856" cy="2189263"/>
          </a:xfrm>
          <a:prstGeom prst="rect">
            <a:avLst/>
          </a:prstGeom>
          <a:noFill/>
          <a:ln>
            <a:noFill/>
          </a:ln>
        </p:spPr>
      </p:pic>
      <p:pic>
        <p:nvPicPr>
          <p:cNvPr id="292" name="Google Shape;292;p11"/>
          <p:cNvPicPr preferRelativeResize="0"/>
          <p:nvPr/>
        </p:nvPicPr>
        <p:blipFill rotWithShape="1">
          <a:blip r:embed="rId5">
            <a:alphaModFix/>
          </a:blip>
          <a:srcRect b="0" l="0" r="0" t="0"/>
          <a:stretch/>
        </p:blipFill>
        <p:spPr>
          <a:xfrm>
            <a:off x="6048541" y="4127250"/>
            <a:ext cx="3278339" cy="2181586"/>
          </a:xfrm>
          <a:prstGeom prst="rect">
            <a:avLst/>
          </a:prstGeom>
          <a:noFill/>
          <a:ln>
            <a:noFill/>
          </a:ln>
        </p:spPr>
      </p:pic>
      <p:sp>
        <p:nvSpPr>
          <p:cNvPr id="293" name="Google Shape;293;p11"/>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optical properties</a:t>
            </a:r>
            <a:endParaRPr sz="280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2"/>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00" name="Google Shape;300;p12"/>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01" name="Google Shape;301;p12"/>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302" name="Google Shape;30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p12"/>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optical properties</a:t>
            </a:r>
            <a:endParaRPr sz="2800">
              <a:solidFill>
                <a:srgbClr val="FF0000"/>
              </a:solidFill>
              <a:latin typeface="Calibri"/>
              <a:ea typeface="Calibri"/>
              <a:cs typeface="Calibri"/>
              <a:sym typeface="Calibri"/>
            </a:endParaRPr>
          </a:p>
        </p:txBody>
      </p:sp>
      <p:sp>
        <p:nvSpPr>
          <p:cNvPr id="304" name="Google Shape;304;p12"/>
          <p:cNvSpPr/>
          <p:nvPr/>
        </p:nvSpPr>
        <p:spPr>
          <a:xfrm>
            <a:off x="-326571" y="1889293"/>
            <a:ext cx="9297851" cy="4467057"/>
          </a:xfrm>
          <a:prstGeom prst="rect">
            <a:avLst/>
          </a:prstGeom>
          <a:noFill/>
          <a:ln>
            <a:noFill/>
          </a:ln>
        </p:spPr>
        <p:txBody>
          <a:bodyPr anchorCtr="0" anchor="t" bIns="45700" lIns="91425" spcFirstLastPara="1" rIns="91425" wrap="square" tIns="45700">
            <a:spAutoFit/>
          </a:bodyPr>
          <a:lstStyle/>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Zinc oxide and titanium oxide nanoparticles – zinc oxide and titanium oxide provide excellent protection from UV radiation. Both are white opaque solids that in their macro particle form are used in many sunscreens and cosmetics, unfortunately in this larger form they remain visible on skin. By using the smaller nanoparticles, they retain their UV protective properties but become transparent and colourless; so they form an invisible coating on skin.</a:t>
            </a:r>
            <a:endParaRPr/>
          </a:p>
        </p:txBody>
      </p:sp>
      <p:pic>
        <p:nvPicPr>
          <p:cNvPr id="305" name="Google Shape;305;p12"/>
          <p:cNvPicPr preferRelativeResize="0"/>
          <p:nvPr/>
        </p:nvPicPr>
        <p:blipFill rotWithShape="1">
          <a:blip r:embed="rId4">
            <a:alphaModFix/>
          </a:blip>
          <a:srcRect b="0" l="0" r="0" t="0"/>
          <a:stretch/>
        </p:blipFill>
        <p:spPr>
          <a:xfrm>
            <a:off x="8798275" y="1117600"/>
            <a:ext cx="3028249" cy="56657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3"/>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3"/>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12" name="Google Shape;312;p13"/>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13" name="Google Shape;313;p13"/>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314" name="Google Shape;3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p13"/>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optical properties</a:t>
            </a:r>
            <a:endParaRPr sz="2800">
              <a:solidFill>
                <a:srgbClr val="FF0000"/>
              </a:solidFill>
              <a:latin typeface="Calibri"/>
              <a:ea typeface="Calibri"/>
              <a:cs typeface="Calibri"/>
              <a:sym typeface="Calibri"/>
            </a:endParaRPr>
          </a:p>
        </p:txBody>
      </p:sp>
      <p:sp>
        <p:nvSpPr>
          <p:cNvPr id="316" name="Google Shape;316;p13"/>
          <p:cNvSpPr/>
          <p:nvPr/>
        </p:nvSpPr>
        <p:spPr>
          <a:xfrm>
            <a:off x="105734" y="1773495"/>
            <a:ext cx="5858186" cy="44670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Quantum dots – </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e.g. cadmium selenide, CdSe. The colours vary (when exposed to UV light) due to the different size range from 2-10 nanometres.  </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Applications: biological tracers, solar cells They also have interesting electrical properties. </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also be made of ZnS, ZnSe, CdSe and so on.</a:t>
            </a:r>
            <a:endParaRPr/>
          </a:p>
        </p:txBody>
      </p:sp>
      <p:pic>
        <p:nvPicPr>
          <p:cNvPr descr="Diagram&#10;&#10;Description automatically generated with low confidence" id="317" name="Google Shape;317;p13"/>
          <p:cNvPicPr preferRelativeResize="0"/>
          <p:nvPr/>
        </p:nvPicPr>
        <p:blipFill rotWithShape="1">
          <a:blip r:embed="rId4">
            <a:alphaModFix/>
          </a:blip>
          <a:srcRect b="0" l="0" r="0" t="0"/>
          <a:stretch/>
        </p:blipFill>
        <p:spPr>
          <a:xfrm>
            <a:off x="5965245" y="1971040"/>
            <a:ext cx="6119696" cy="36845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4"/>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24" name="Google Shape;324;p14"/>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25" name="Google Shape;325;p14"/>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326" name="Google Shape;3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7" name="Google Shape;327;p14"/>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electrical properties</a:t>
            </a:r>
            <a:endParaRPr sz="2800">
              <a:solidFill>
                <a:srgbClr val="FF0000"/>
              </a:solidFill>
              <a:latin typeface="Calibri"/>
              <a:ea typeface="Calibri"/>
              <a:cs typeface="Calibri"/>
              <a:sym typeface="Calibri"/>
            </a:endParaRPr>
          </a:p>
        </p:txBody>
      </p:sp>
      <p:sp>
        <p:nvSpPr>
          <p:cNvPr id="328" name="Google Shape;328;p14"/>
          <p:cNvSpPr txBox="1"/>
          <p:nvPr/>
        </p:nvSpPr>
        <p:spPr>
          <a:xfrm>
            <a:off x="137380" y="1600775"/>
            <a:ext cx="10815637"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Some nanomaterials have interesting electrical properties, here are some examples:</a:t>
            </a:r>
            <a:endParaRPr/>
          </a:p>
        </p:txBody>
      </p:sp>
      <p:sp>
        <p:nvSpPr>
          <p:cNvPr id="329" name="Google Shape;329;p14"/>
          <p:cNvSpPr txBox="1"/>
          <p:nvPr/>
        </p:nvSpPr>
        <p:spPr>
          <a:xfrm>
            <a:off x="332643" y="2179687"/>
            <a:ext cx="11021157"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Carbon nanotubes – have quite different patterns of conductivity to graphite. Depending on their dimensions and symmetry, CNTs can be excellent conductors of electricity or semiconductors. Possible applications to use CNT to create nano-sized transistors and diodes.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Standford University reported in 2013 the first computer made entirely of carbon nanotubes. It was a basic device but serves as proof of concept for the use of CNTs in this way. They will potentially be smaller than current silicon-based components and more efficient, making computers smaller, faster and more energy efficient.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5"/>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36" name="Google Shape;336;p15"/>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37" name="Google Shape;337;p15"/>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338" name="Google Shape;33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9" name="Google Shape;339;p15"/>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medical properties</a:t>
            </a:r>
            <a:endParaRPr sz="2800">
              <a:solidFill>
                <a:srgbClr val="FF0000"/>
              </a:solidFill>
              <a:latin typeface="Calibri"/>
              <a:ea typeface="Calibri"/>
              <a:cs typeface="Calibri"/>
              <a:sym typeface="Calibri"/>
            </a:endParaRPr>
          </a:p>
        </p:txBody>
      </p:sp>
      <p:sp>
        <p:nvSpPr>
          <p:cNvPr id="340" name="Google Shape;340;p15"/>
          <p:cNvSpPr txBox="1"/>
          <p:nvPr/>
        </p:nvSpPr>
        <p:spPr>
          <a:xfrm>
            <a:off x="457201" y="1590268"/>
            <a:ext cx="10896599" cy="50210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Some nanomaterials have interesting applications in medicine.</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Silver: silver has antibacterial and antifungal effects due to the release of silver ions from the surface.  Using nanoparticles of silver vastly improves these effects due to the huge increase in surface area.  Nanosilver is now being incorporated into a large number of commercial products, including: surgical badges, plastic containers and cosmetics (see the next slide for a number of examples)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indiscriminate use has led many to question the safety of unregulated nanomaterials in products – primarily their health and environmental hazards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6"/>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6"/>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47" name="Google Shape;347;p16"/>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48" name="Google Shape;348;p16"/>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Properties of nanomaterials</a:t>
            </a:r>
            <a:endParaRPr sz="3200">
              <a:solidFill>
                <a:schemeClr val="dk1"/>
              </a:solidFill>
              <a:latin typeface="Calibri"/>
              <a:ea typeface="Calibri"/>
              <a:cs typeface="Calibri"/>
              <a:sym typeface="Calibri"/>
            </a:endParaRPr>
          </a:p>
        </p:txBody>
      </p:sp>
      <p:sp>
        <p:nvSpPr>
          <p:cNvPr id="349" name="Google Shape;3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16"/>
          <p:cNvSpPr txBox="1"/>
          <p:nvPr/>
        </p:nvSpPr>
        <p:spPr>
          <a:xfrm>
            <a:off x="4053840" y="1122392"/>
            <a:ext cx="6096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medical properties - nanodevices</a:t>
            </a:r>
            <a:endParaRPr sz="2800">
              <a:solidFill>
                <a:srgbClr val="FF0000"/>
              </a:solidFill>
              <a:latin typeface="Calibri"/>
              <a:ea typeface="Calibri"/>
              <a:cs typeface="Calibri"/>
              <a:sym typeface="Calibri"/>
            </a:endParaRPr>
          </a:p>
        </p:txBody>
      </p:sp>
      <p:sp>
        <p:nvSpPr>
          <p:cNvPr id="351" name="Google Shape;351;p16"/>
          <p:cNvSpPr txBox="1"/>
          <p:nvPr/>
        </p:nvSpPr>
        <p:spPr>
          <a:xfrm>
            <a:off x="0" y="1700420"/>
            <a:ext cx="8115300" cy="50210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Nanodevices research – in the field of medical detection, diagnosis and treatment of disease, especially cancer.</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E.g. nanodevice is one based on dendrimers that act as molecular carries. They transport smaller molecules – such as molecules that can recognise cancer cells, therapeutic agents  and molecules that can signal the cancer cell’s death.</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As the dendrimer device would only accumulate in cancers cells it would reduce side effect and enhance treatment efficiency. </a:t>
            </a:r>
            <a:endParaRPr sz="2400">
              <a:solidFill>
                <a:schemeClr val="dk1"/>
              </a:solidFill>
              <a:latin typeface="Calibri"/>
              <a:ea typeface="Calibri"/>
              <a:cs typeface="Calibri"/>
              <a:sym typeface="Calibri"/>
            </a:endParaRPr>
          </a:p>
        </p:txBody>
      </p:sp>
      <p:pic>
        <p:nvPicPr>
          <p:cNvPr descr="A screenshot of a cell phone&#10;&#10;Description automatically generated" id="352" name="Google Shape;352;p16"/>
          <p:cNvPicPr preferRelativeResize="0"/>
          <p:nvPr/>
        </p:nvPicPr>
        <p:blipFill rotWithShape="1">
          <a:blip r:embed="rId4">
            <a:alphaModFix/>
          </a:blip>
          <a:srcRect b="0" l="48570" r="0" t="21742"/>
          <a:stretch/>
        </p:blipFill>
        <p:spPr>
          <a:xfrm>
            <a:off x="8214280" y="2263144"/>
            <a:ext cx="3871119" cy="38221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7"/>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7"/>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59" name="Google Shape;359;p17"/>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60" name="Google Shape;360;p17"/>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Nanocomposites</a:t>
            </a:r>
            <a:endParaRPr sz="3200">
              <a:solidFill>
                <a:schemeClr val="dk1"/>
              </a:solidFill>
              <a:latin typeface="Calibri"/>
              <a:ea typeface="Calibri"/>
              <a:cs typeface="Calibri"/>
              <a:sym typeface="Calibri"/>
            </a:endParaRPr>
          </a:p>
        </p:txBody>
      </p:sp>
      <p:sp>
        <p:nvSpPr>
          <p:cNvPr id="361" name="Google Shape;36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2" name="Google Shape;362;p17"/>
          <p:cNvSpPr txBox="1"/>
          <p:nvPr/>
        </p:nvSpPr>
        <p:spPr>
          <a:xfrm>
            <a:off x="533400" y="1600775"/>
            <a:ext cx="1112520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Nanocomposites – materials that contain nanoparticles embedded in a matrix of a bulk material such as metals, polymers and ceramics (e.g. concrete)</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Example 1: carbon black added to rubber.  The carbon nanoparticles improve the electrical conductivity of the rubber. This presents the build up of static electricity on the surface of vehicle tires (really important for fuel trucks!)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Example 2: a carbon-silicon nanocomposite that may be used to replace brittle, graphite electrodes in lithium ion batteries.</a:t>
            </a:r>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8"/>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8"/>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69" name="Google Shape;369;p18"/>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70" name="Google Shape;370;p18"/>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Safety</a:t>
            </a:r>
            <a:endParaRPr sz="3200">
              <a:solidFill>
                <a:schemeClr val="dk1"/>
              </a:solidFill>
              <a:latin typeface="Calibri"/>
              <a:ea typeface="Calibri"/>
              <a:cs typeface="Calibri"/>
              <a:sym typeface="Calibri"/>
            </a:endParaRPr>
          </a:p>
        </p:txBody>
      </p:sp>
      <p:sp>
        <p:nvSpPr>
          <p:cNvPr id="371" name="Google Shape;3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2" name="Google Shape;372;p18"/>
          <p:cNvSpPr txBox="1"/>
          <p:nvPr/>
        </p:nvSpPr>
        <p:spPr>
          <a:xfrm>
            <a:off x="212035" y="2245360"/>
            <a:ext cx="5483915" cy="33590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A lot of research has been done on the health and environmental effects on bulk materials. So, what about nanomaterials? They have vastly different properties to their bulk counterparts – do they pose a risk to safety (environmental and health)?</a:t>
            </a:r>
            <a:endParaRPr/>
          </a:p>
        </p:txBody>
      </p:sp>
      <p:pic>
        <p:nvPicPr>
          <p:cNvPr id="373" name="Google Shape;373;p18"/>
          <p:cNvPicPr preferRelativeResize="0"/>
          <p:nvPr/>
        </p:nvPicPr>
        <p:blipFill rotWithShape="1">
          <a:blip r:embed="rId4">
            <a:alphaModFix/>
          </a:blip>
          <a:srcRect b="0" l="0" r="0" t="0"/>
          <a:stretch/>
        </p:blipFill>
        <p:spPr>
          <a:xfrm>
            <a:off x="5839068" y="1836533"/>
            <a:ext cx="6140897" cy="4176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9"/>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19"/>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80" name="Google Shape;380;p19"/>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81" name="Google Shape;381;p19"/>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Safety</a:t>
            </a:r>
            <a:endParaRPr sz="3200">
              <a:solidFill>
                <a:schemeClr val="dk1"/>
              </a:solidFill>
              <a:latin typeface="Calibri"/>
              <a:ea typeface="Calibri"/>
              <a:cs typeface="Calibri"/>
              <a:sym typeface="Calibri"/>
            </a:endParaRPr>
          </a:p>
        </p:txBody>
      </p:sp>
      <p:sp>
        <p:nvSpPr>
          <p:cNvPr id="382" name="Google Shape;38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3" name="Google Shape;383;p19"/>
          <p:cNvPicPr preferRelativeResize="0"/>
          <p:nvPr/>
        </p:nvPicPr>
        <p:blipFill rotWithShape="1">
          <a:blip r:embed="rId4">
            <a:alphaModFix/>
          </a:blip>
          <a:srcRect b="0" l="0" r="0" t="0"/>
          <a:stretch/>
        </p:blipFill>
        <p:spPr>
          <a:xfrm>
            <a:off x="121340" y="1534349"/>
            <a:ext cx="11753850" cy="4495800"/>
          </a:xfrm>
          <a:prstGeom prst="rect">
            <a:avLst/>
          </a:prstGeom>
          <a:noFill/>
          <a:ln>
            <a:noFill/>
          </a:ln>
        </p:spPr>
      </p:pic>
      <p:sp>
        <p:nvSpPr>
          <p:cNvPr id="384" name="Google Shape;384;p19"/>
          <p:cNvSpPr txBox="1"/>
          <p:nvPr/>
        </p:nvSpPr>
        <p:spPr>
          <a:xfrm>
            <a:off x="121340" y="6181725"/>
            <a:ext cx="98132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https://www.safeworkaustralia.gov.au/system/files/documents/1702/engineered_nanomaterials_feasibility_establishing_exposure_standards_august_2010.pdf</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98" name="Google Shape;98;p2"/>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99" name="Google Shape;99;p2"/>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Outline</a:t>
            </a:r>
            <a:endParaRPr sz="3200">
              <a:solidFill>
                <a:schemeClr val="dk1"/>
              </a:solidFill>
              <a:latin typeface="Calibri"/>
              <a:ea typeface="Calibri"/>
              <a:cs typeface="Calibri"/>
              <a:sym typeface="Calibri"/>
            </a:endParaRPr>
          </a:p>
        </p:txBody>
      </p:sp>
      <p:sp>
        <p:nvSpPr>
          <p:cNvPr id="100" name="Google Shape;10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1" name="Google Shape;101;p2"/>
          <p:cNvSpPr txBox="1"/>
          <p:nvPr/>
        </p:nvSpPr>
        <p:spPr>
          <a:xfrm>
            <a:off x="538480" y="1778000"/>
            <a:ext cx="8072120" cy="33590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Calibri"/>
                <a:ea typeface="Calibri"/>
                <a:cs typeface="Calibri"/>
                <a:sym typeface="Calibri"/>
              </a:rPr>
              <a:t>Nanotechnology</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Nanoscale</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Nanomaterials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Fabrication</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Nanoparticles</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Risks to health and environment</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0"/>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391" name="Google Shape;391;p20"/>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392" name="Google Shape;392;p20"/>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Safety</a:t>
            </a:r>
            <a:endParaRPr sz="3200">
              <a:solidFill>
                <a:schemeClr val="dk1"/>
              </a:solidFill>
              <a:latin typeface="Calibri"/>
              <a:ea typeface="Calibri"/>
              <a:cs typeface="Calibri"/>
              <a:sym typeface="Calibri"/>
            </a:endParaRPr>
          </a:p>
        </p:txBody>
      </p:sp>
      <p:sp>
        <p:nvSpPr>
          <p:cNvPr id="393" name="Google Shape;39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screenshot of a cell phone&#10;&#10;Description automatically generated" id="394" name="Google Shape;394;p20"/>
          <p:cNvPicPr preferRelativeResize="0"/>
          <p:nvPr/>
        </p:nvPicPr>
        <p:blipFill rotWithShape="1">
          <a:blip r:embed="rId4">
            <a:alphaModFix/>
          </a:blip>
          <a:srcRect b="0" l="0" r="0" t="0"/>
          <a:stretch/>
        </p:blipFill>
        <p:spPr>
          <a:xfrm>
            <a:off x="1043940" y="1633323"/>
            <a:ext cx="9599506" cy="48957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1"/>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401" name="Google Shape;401;p21"/>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402" name="Google Shape;402;p21"/>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Where to next…</a:t>
            </a:r>
            <a:endParaRPr sz="3200">
              <a:solidFill>
                <a:schemeClr val="dk1"/>
              </a:solidFill>
              <a:latin typeface="Calibri"/>
              <a:ea typeface="Calibri"/>
              <a:cs typeface="Calibri"/>
              <a:sym typeface="Calibri"/>
            </a:endParaRPr>
          </a:p>
        </p:txBody>
      </p:sp>
      <p:sp>
        <p:nvSpPr>
          <p:cNvPr id="403" name="Google Shape;40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4" name="Google Shape;404;p21"/>
          <p:cNvSpPr txBox="1"/>
          <p:nvPr/>
        </p:nvSpPr>
        <p:spPr>
          <a:xfrm>
            <a:off x="0" y="2116976"/>
            <a:ext cx="11941864" cy="249946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600">
                <a:solidFill>
                  <a:schemeClr val="dk1"/>
                </a:solidFill>
                <a:latin typeface="Calibri"/>
                <a:ea typeface="Calibri"/>
                <a:cs typeface="Calibri"/>
                <a:sym typeface="Calibri"/>
              </a:rPr>
              <a:t>A boy and his atom</a:t>
            </a:r>
            <a:endParaRPr/>
          </a:p>
          <a:p>
            <a:pPr indent="0" lvl="0" marL="0" marR="0" rtl="0" algn="ctr">
              <a:lnSpc>
                <a:spcPct val="150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en-US" sz="3600" u="sng">
                <a:solidFill>
                  <a:schemeClr val="dk1"/>
                </a:solidFill>
                <a:latin typeface="Calibri"/>
                <a:ea typeface="Calibri"/>
                <a:cs typeface="Calibri"/>
                <a:sym typeface="Calibri"/>
                <a:hlinkClick r:id="rId4">
                  <a:extLst>
                    <a:ext uri="{A12FA001-AC4F-418D-AE19-62706E023703}">
                      <ahyp:hlinkClr val="tx"/>
                    </a:ext>
                  </a:extLst>
                </a:hlinkClick>
              </a:rPr>
              <a:t>https://www.youtube.com/watch?v=oSCX78-8-q0</a:t>
            </a:r>
            <a:r>
              <a:rPr lang="en-US" sz="3600">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108" name="Google Shape;108;p3"/>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109" name="Google Shape;109;p3"/>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Nanotechnology</a:t>
            </a:r>
            <a:endParaRPr sz="3200">
              <a:solidFill>
                <a:schemeClr val="dk1"/>
              </a:solidFill>
              <a:latin typeface="Calibri"/>
              <a:ea typeface="Calibri"/>
              <a:cs typeface="Calibri"/>
              <a:sym typeface="Calibri"/>
            </a:endParaRPr>
          </a:p>
        </p:txBody>
      </p:sp>
      <p:sp>
        <p:nvSpPr>
          <p:cNvPr id="110" name="Google Shape;1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 name="Google Shape;111;p3"/>
          <p:cNvSpPr txBox="1"/>
          <p:nvPr/>
        </p:nvSpPr>
        <p:spPr>
          <a:xfrm>
            <a:off x="680720" y="1468695"/>
            <a:ext cx="10566400" cy="50210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Traditionally chemistry focused on the structures of atoms and the properties of bulk materials.</a:t>
            </a:r>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lnSpc>
                <a:spcPct val="15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Nanotechnology occurs between these two extreme sizes; they are larger than atoms but smaller than a wavelength of light (thus making them invisible to the naked eye and even to the most powerful optical microscopes)</a:t>
            </a:r>
            <a:endParaRPr/>
          </a:p>
        </p:txBody>
      </p:sp>
      <p:pic>
        <p:nvPicPr>
          <p:cNvPr id="112" name="Google Shape;112;p3"/>
          <p:cNvPicPr preferRelativeResize="0"/>
          <p:nvPr/>
        </p:nvPicPr>
        <p:blipFill rotWithShape="1">
          <a:blip r:embed="rId4">
            <a:alphaModFix/>
          </a:blip>
          <a:srcRect b="37129" l="0" r="0" t="2520"/>
          <a:stretch/>
        </p:blipFill>
        <p:spPr>
          <a:xfrm>
            <a:off x="2758122" y="2661920"/>
            <a:ext cx="5852478" cy="20865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4"/>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119" name="Google Shape;119;p4"/>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120" name="Google Shape;120;p4"/>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Nanotechnology</a:t>
            </a:r>
            <a:endParaRPr sz="3200">
              <a:solidFill>
                <a:schemeClr val="dk1"/>
              </a:solidFill>
              <a:latin typeface="Calibri"/>
              <a:ea typeface="Calibri"/>
              <a:cs typeface="Calibri"/>
              <a:sym typeface="Calibri"/>
            </a:endParaRPr>
          </a:p>
        </p:txBody>
      </p:sp>
      <p:sp>
        <p:nvSpPr>
          <p:cNvPr id="121" name="Google Shape;12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 name="Google Shape;122;p4"/>
          <p:cNvSpPr txBox="1"/>
          <p:nvPr/>
        </p:nvSpPr>
        <p:spPr>
          <a:xfrm>
            <a:off x="787400" y="1607725"/>
            <a:ext cx="10566400"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On this scale, surface area to volume ratio changes allowing surface area effects, called quantum effects, to become more evident.</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Nanomaterials have unique properties, broadly classified into </a:t>
            </a:r>
            <a:endParaRPr/>
          </a:p>
          <a:p>
            <a:pPr indent="-342900" lvl="2" marL="12573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physical properties (strength, density, flexibility), </a:t>
            </a:r>
            <a:endParaRPr/>
          </a:p>
          <a:p>
            <a:pPr indent="-342900" lvl="2" marL="12573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optical properties, </a:t>
            </a:r>
            <a:endParaRPr/>
          </a:p>
          <a:p>
            <a:pPr indent="-342900" lvl="2" marL="12573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electrical properties,</a:t>
            </a:r>
            <a:endParaRPr/>
          </a:p>
          <a:p>
            <a:pPr indent="-342900" lvl="2" marL="1257300" marR="0" rtl="0" algn="l">
              <a:lnSpc>
                <a:spcPct val="15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catalytic properties.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5"/>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129" name="Google Shape;129;p5"/>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130" name="Google Shape;130;p5"/>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Nanoscale</a:t>
            </a:r>
            <a:endParaRPr sz="3200">
              <a:solidFill>
                <a:schemeClr val="dk1"/>
              </a:solidFill>
              <a:latin typeface="Calibri"/>
              <a:ea typeface="Calibri"/>
              <a:cs typeface="Calibri"/>
              <a:sym typeface="Calibri"/>
            </a:endParaRPr>
          </a:p>
        </p:txBody>
      </p:sp>
      <p:sp>
        <p:nvSpPr>
          <p:cNvPr id="131" name="Google Shape;1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5"/>
          <p:cNvSpPr txBox="1"/>
          <p:nvPr/>
        </p:nvSpPr>
        <p:spPr>
          <a:xfrm>
            <a:off x="360680" y="1428055"/>
            <a:ext cx="5588000" cy="335906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Nanoscale refers to structures between 1 and 100 nanometres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nanometer is 10</a:t>
            </a:r>
            <a:r>
              <a:rPr baseline="30000" lang="en-US" sz="2400">
                <a:solidFill>
                  <a:schemeClr val="dk1"/>
                </a:solidFill>
                <a:latin typeface="Calibri"/>
                <a:ea typeface="Calibri"/>
                <a:cs typeface="Calibri"/>
                <a:sym typeface="Calibri"/>
              </a:rPr>
              <a:t>-9</a:t>
            </a:r>
            <a:r>
              <a:rPr lang="en-US" sz="2400">
                <a:solidFill>
                  <a:schemeClr val="dk1"/>
                </a:solidFill>
                <a:latin typeface="Calibri"/>
                <a:ea typeface="Calibri"/>
                <a:cs typeface="Calibri"/>
                <a:sym typeface="Calibri"/>
              </a:rPr>
              <a:t> m (one billionth of a metre) and has the symbol nm</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Studying and working at this scale is very difficult </a:t>
            </a:r>
            <a:endParaRPr/>
          </a:p>
        </p:txBody>
      </p:sp>
      <p:pic>
        <p:nvPicPr>
          <p:cNvPr descr="A screenshot of a cell phone&#10;&#10;Description automatically generated" id="133" name="Google Shape;133;p5"/>
          <p:cNvPicPr preferRelativeResize="0"/>
          <p:nvPr/>
        </p:nvPicPr>
        <p:blipFill rotWithShape="1">
          <a:blip r:embed="rId4">
            <a:alphaModFix/>
          </a:blip>
          <a:srcRect b="0" l="0" r="0" t="5443"/>
          <a:stretch/>
        </p:blipFill>
        <p:spPr>
          <a:xfrm>
            <a:off x="6228080" y="1600775"/>
            <a:ext cx="5588000" cy="2831399"/>
          </a:xfrm>
          <a:prstGeom prst="rect">
            <a:avLst/>
          </a:prstGeom>
          <a:noFill/>
          <a:ln>
            <a:noFill/>
          </a:ln>
        </p:spPr>
      </p:pic>
      <p:sp>
        <p:nvSpPr>
          <p:cNvPr id="134" name="Google Shape;134;p5"/>
          <p:cNvSpPr txBox="1"/>
          <p:nvPr/>
        </p:nvSpPr>
        <p:spPr>
          <a:xfrm>
            <a:off x="360680" y="4848180"/>
            <a:ext cx="11455400" cy="11430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1980s scientists developed atomic force microscopy and scanning tunneling microscopy; allowing them to view and manipulate individual atoms and nanomaterials</a:t>
            </a:r>
            <a:endParaRPr/>
          </a:p>
        </p:txBody>
      </p:sp>
      <p:sp>
        <p:nvSpPr>
          <p:cNvPr id="135" name="Google Shape;135;p5"/>
          <p:cNvSpPr txBox="1"/>
          <p:nvPr/>
        </p:nvSpPr>
        <p:spPr>
          <a:xfrm>
            <a:off x="2435860" y="6004560"/>
            <a:ext cx="7305040" cy="58907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u="sng">
                <a:solidFill>
                  <a:schemeClr val="dk1"/>
                </a:solidFill>
                <a:latin typeface="Calibri"/>
                <a:ea typeface="Calibri"/>
                <a:cs typeface="Calibri"/>
                <a:sym typeface="Calibri"/>
                <a:hlinkClick r:id="rId5">
                  <a:extLst>
                    <a:ext uri="{A12FA001-AC4F-418D-AE19-62706E023703}">
                      <ahyp:hlinkClr val="tx"/>
                    </a:ext>
                  </a:extLst>
                </a:hlinkClick>
              </a:rPr>
              <a:t>https://www.youtube.com/watch?v=OFWNHTIm_O8</a:t>
            </a:r>
            <a:r>
              <a:rPr lang="en-US" sz="2400">
                <a:solidFill>
                  <a:schemeClr val="dk1"/>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6"/>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142" name="Google Shape;142;p6"/>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143" name="Google Shape;143;p6"/>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Nanomaterials</a:t>
            </a:r>
            <a:endParaRPr sz="3200">
              <a:solidFill>
                <a:schemeClr val="dk1"/>
              </a:solidFill>
              <a:latin typeface="Calibri"/>
              <a:ea typeface="Calibri"/>
              <a:cs typeface="Calibri"/>
              <a:sym typeface="Calibri"/>
            </a:endParaRPr>
          </a:p>
        </p:txBody>
      </p:sp>
      <p:sp>
        <p:nvSpPr>
          <p:cNvPr id="144" name="Google Shape;1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6"/>
          <p:cNvSpPr txBox="1"/>
          <p:nvPr/>
        </p:nvSpPr>
        <p:spPr>
          <a:xfrm>
            <a:off x="182880" y="1498025"/>
            <a:ext cx="8544560"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are natural and synthetic nanomaterials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They are composed of single units that exist in the nanoscale</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Natural examples include: spider silk, colour of butterfly wings, bottom of gecko feet, opals and fullerenes (such a bucky balls that occur naturally in soot).</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Synthetic examples also include fullerenes and carbon nanotubes (both will be covered in detail later in the course)</a:t>
            </a:r>
            <a:endParaRPr/>
          </a:p>
        </p:txBody>
      </p:sp>
      <p:pic>
        <p:nvPicPr>
          <p:cNvPr id="146" name="Google Shape;146;p6"/>
          <p:cNvPicPr preferRelativeResize="0"/>
          <p:nvPr/>
        </p:nvPicPr>
        <p:blipFill rotWithShape="1">
          <a:blip r:embed="rId4">
            <a:alphaModFix/>
          </a:blip>
          <a:srcRect b="0" l="0" r="0" t="0"/>
          <a:stretch/>
        </p:blipFill>
        <p:spPr>
          <a:xfrm>
            <a:off x="8869680" y="659738"/>
            <a:ext cx="3139440" cy="2415897"/>
          </a:xfrm>
          <a:prstGeom prst="rect">
            <a:avLst/>
          </a:prstGeom>
          <a:noFill/>
          <a:ln>
            <a:noFill/>
          </a:ln>
        </p:spPr>
      </p:pic>
      <p:pic>
        <p:nvPicPr>
          <p:cNvPr id="147" name="Google Shape;147;p6"/>
          <p:cNvPicPr preferRelativeResize="0"/>
          <p:nvPr/>
        </p:nvPicPr>
        <p:blipFill rotWithShape="1">
          <a:blip r:embed="rId5">
            <a:alphaModFix/>
          </a:blip>
          <a:srcRect b="0" l="0" r="0" t="0"/>
          <a:stretch/>
        </p:blipFill>
        <p:spPr>
          <a:xfrm>
            <a:off x="8869680" y="3075635"/>
            <a:ext cx="3139440" cy="3280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7"/>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154" name="Google Shape;154;p7"/>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155" name="Google Shape;155;p7"/>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Nanomaterials</a:t>
            </a:r>
            <a:endParaRPr sz="3200">
              <a:solidFill>
                <a:schemeClr val="dk1"/>
              </a:solidFill>
              <a:latin typeface="Calibri"/>
              <a:ea typeface="Calibri"/>
              <a:cs typeface="Calibri"/>
              <a:sym typeface="Calibri"/>
            </a:endParaRPr>
          </a:p>
        </p:txBody>
      </p:sp>
      <p:sp>
        <p:nvSpPr>
          <p:cNvPr id="156" name="Google Shape;15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7" name="Google Shape;157;p7"/>
          <p:cNvSpPr txBox="1"/>
          <p:nvPr/>
        </p:nvSpPr>
        <p:spPr>
          <a:xfrm>
            <a:off x="4384675" y="1183620"/>
            <a:ext cx="33324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Fabrication overview</a:t>
            </a:r>
            <a:endParaRPr sz="2800">
              <a:solidFill>
                <a:srgbClr val="FF0000"/>
              </a:solidFill>
              <a:latin typeface="Calibri"/>
              <a:ea typeface="Calibri"/>
              <a:cs typeface="Calibri"/>
              <a:sym typeface="Calibri"/>
            </a:endParaRPr>
          </a:p>
        </p:txBody>
      </p:sp>
      <p:cxnSp>
        <p:nvCxnSpPr>
          <p:cNvPr id="158" name="Google Shape;158;p7"/>
          <p:cNvCxnSpPr/>
          <p:nvPr/>
        </p:nvCxnSpPr>
        <p:spPr>
          <a:xfrm>
            <a:off x="6106160" y="1854835"/>
            <a:ext cx="0" cy="4866640"/>
          </a:xfrm>
          <a:prstGeom prst="straightConnector1">
            <a:avLst/>
          </a:prstGeom>
          <a:noFill/>
          <a:ln cap="flat" cmpd="sng" w="19050">
            <a:solidFill>
              <a:schemeClr val="accent1"/>
            </a:solidFill>
            <a:prstDash val="solid"/>
            <a:miter lim="800000"/>
            <a:headEnd len="sm" w="sm" type="none"/>
            <a:tailEnd len="sm" w="sm" type="none"/>
          </a:ln>
        </p:spPr>
      </p:cxnSp>
      <p:sp>
        <p:nvSpPr>
          <p:cNvPr id="159" name="Google Shape;159;p7"/>
          <p:cNvSpPr txBox="1"/>
          <p:nvPr/>
        </p:nvSpPr>
        <p:spPr>
          <a:xfrm>
            <a:off x="243840" y="1843315"/>
            <a:ext cx="52730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70C0"/>
                </a:solidFill>
                <a:latin typeface="Calibri"/>
                <a:ea typeface="Calibri"/>
                <a:cs typeface="Calibri"/>
                <a:sym typeface="Calibri"/>
              </a:rPr>
              <a:t>Top-down fabrication</a:t>
            </a:r>
            <a:endParaRPr sz="2400">
              <a:solidFill>
                <a:srgbClr val="0070C0"/>
              </a:solidFill>
              <a:latin typeface="Calibri"/>
              <a:ea typeface="Calibri"/>
              <a:cs typeface="Calibri"/>
              <a:sym typeface="Calibri"/>
            </a:endParaRPr>
          </a:p>
        </p:txBody>
      </p:sp>
      <p:sp>
        <p:nvSpPr>
          <p:cNvPr id="160" name="Google Shape;160;p7"/>
          <p:cNvSpPr txBox="1"/>
          <p:nvPr/>
        </p:nvSpPr>
        <p:spPr>
          <a:xfrm>
            <a:off x="6441444" y="1853960"/>
            <a:ext cx="52730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70C0"/>
                </a:solidFill>
                <a:latin typeface="Calibri"/>
                <a:ea typeface="Calibri"/>
                <a:cs typeface="Calibri"/>
                <a:sym typeface="Calibri"/>
              </a:rPr>
              <a:t>Bottom-up fabrication</a:t>
            </a:r>
            <a:endParaRPr sz="2400">
              <a:solidFill>
                <a:srgbClr val="0070C0"/>
              </a:solidFill>
              <a:latin typeface="Calibri"/>
              <a:ea typeface="Calibri"/>
              <a:cs typeface="Calibri"/>
              <a:sym typeface="Calibri"/>
            </a:endParaRPr>
          </a:p>
        </p:txBody>
      </p:sp>
      <p:sp>
        <p:nvSpPr>
          <p:cNvPr id="161" name="Google Shape;161;p7"/>
          <p:cNvSpPr txBox="1"/>
          <p:nvPr/>
        </p:nvSpPr>
        <p:spPr>
          <a:xfrm>
            <a:off x="6666258" y="2913973"/>
            <a:ext cx="20878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Start atom level SMALL</a:t>
            </a:r>
            <a:endParaRPr sz="2400">
              <a:solidFill>
                <a:schemeClr val="dk1"/>
              </a:solidFill>
              <a:latin typeface="Calibri"/>
              <a:ea typeface="Calibri"/>
              <a:cs typeface="Calibri"/>
              <a:sym typeface="Calibri"/>
            </a:endParaRPr>
          </a:p>
        </p:txBody>
      </p:sp>
      <p:grpSp>
        <p:nvGrpSpPr>
          <p:cNvPr id="162" name="Google Shape;162;p7"/>
          <p:cNvGrpSpPr/>
          <p:nvPr/>
        </p:nvGrpSpPr>
        <p:grpSpPr>
          <a:xfrm>
            <a:off x="1042046" y="2410974"/>
            <a:ext cx="3978897" cy="995680"/>
            <a:chOff x="520706" y="2532855"/>
            <a:chExt cx="3978897" cy="995680"/>
          </a:xfrm>
        </p:grpSpPr>
        <p:sp>
          <p:nvSpPr>
            <p:cNvPr id="163" name="Google Shape;163;p7"/>
            <p:cNvSpPr/>
            <p:nvPr/>
          </p:nvSpPr>
          <p:spPr>
            <a:xfrm>
              <a:off x="520706" y="2532855"/>
              <a:ext cx="1046467" cy="99568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4" name="Google Shape;164;p7"/>
            <p:cNvCxnSpPr/>
            <p:nvPr/>
          </p:nvCxnSpPr>
          <p:spPr>
            <a:xfrm>
              <a:off x="2087880" y="3030695"/>
              <a:ext cx="1132840" cy="0"/>
            </a:xfrm>
            <a:prstGeom prst="straightConnector1">
              <a:avLst/>
            </a:prstGeom>
            <a:noFill/>
            <a:ln cap="flat" cmpd="sng" w="19050">
              <a:solidFill>
                <a:schemeClr val="accent1"/>
              </a:solidFill>
              <a:prstDash val="solid"/>
              <a:miter lim="800000"/>
              <a:headEnd len="sm" w="sm" type="none"/>
              <a:tailEnd len="med" w="med" type="triangle"/>
            </a:ln>
          </p:spPr>
        </p:cxnSp>
        <p:grpSp>
          <p:nvGrpSpPr>
            <p:cNvPr id="165" name="Google Shape;165;p7"/>
            <p:cNvGrpSpPr/>
            <p:nvPr/>
          </p:nvGrpSpPr>
          <p:grpSpPr>
            <a:xfrm>
              <a:off x="3647442" y="2834644"/>
              <a:ext cx="852161" cy="594356"/>
              <a:chOff x="3242317" y="3830183"/>
              <a:chExt cx="852161" cy="594356"/>
            </a:xfrm>
          </p:grpSpPr>
          <p:sp>
            <p:nvSpPr>
              <p:cNvPr id="166" name="Google Shape;166;p7"/>
              <p:cNvSpPr/>
              <p:nvPr/>
            </p:nvSpPr>
            <p:spPr>
              <a:xfrm>
                <a:off x="3952240" y="399020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7"/>
              <p:cNvSpPr/>
              <p:nvPr/>
            </p:nvSpPr>
            <p:spPr>
              <a:xfrm>
                <a:off x="3906521" y="411974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7"/>
              <p:cNvSpPr/>
              <p:nvPr/>
            </p:nvSpPr>
            <p:spPr>
              <a:xfrm>
                <a:off x="4048759" y="407402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7"/>
              <p:cNvSpPr/>
              <p:nvPr/>
            </p:nvSpPr>
            <p:spPr>
              <a:xfrm>
                <a:off x="4048757" y="394448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7"/>
              <p:cNvSpPr/>
              <p:nvPr/>
            </p:nvSpPr>
            <p:spPr>
              <a:xfrm>
                <a:off x="3746500" y="396734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7"/>
              <p:cNvSpPr/>
              <p:nvPr/>
            </p:nvSpPr>
            <p:spPr>
              <a:xfrm>
                <a:off x="3700781" y="409688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7"/>
              <p:cNvSpPr/>
              <p:nvPr/>
            </p:nvSpPr>
            <p:spPr>
              <a:xfrm>
                <a:off x="3843019" y="405116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7"/>
              <p:cNvSpPr/>
              <p:nvPr/>
            </p:nvSpPr>
            <p:spPr>
              <a:xfrm>
                <a:off x="3843017" y="392162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7"/>
              <p:cNvSpPr/>
              <p:nvPr/>
            </p:nvSpPr>
            <p:spPr>
              <a:xfrm>
                <a:off x="3901442" y="424928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7"/>
              <p:cNvSpPr/>
              <p:nvPr/>
            </p:nvSpPr>
            <p:spPr>
              <a:xfrm>
                <a:off x="3855723" y="437882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7"/>
              <p:cNvSpPr/>
              <p:nvPr/>
            </p:nvSpPr>
            <p:spPr>
              <a:xfrm>
                <a:off x="3997961" y="433310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7"/>
              <p:cNvSpPr/>
              <p:nvPr/>
            </p:nvSpPr>
            <p:spPr>
              <a:xfrm>
                <a:off x="3997959" y="420356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7"/>
              <p:cNvSpPr/>
              <p:nvPr/>
            </p:nvSpPr>
            <p:spPr>
              <a:xfrm>
                <a:off x="3695702" y="422642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7"/>
              <p:cNvSpPr/>
              <p:nvPr/>
            </p:nvSpPr>
            <p:spPr>
              <a:xfrm>
                <a:off x="3649983" y="4355960"/>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p:nvPr/>
            </p:nvSpPr>
            <p:spPr>
              <a:xfrm>
                <a:off x="3792221" y="431024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7"/>
              <p:cNvSpPr/>
              <p:nvPr/>
            </p:nvSpPr>
            <p:spPr>
              <a:xfrm>
                <a:off x="3792219" y="4180701"/>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7"/>
              <p:cNvSpPr/>
              <p:nvPr/>
            </p:nvSpPr>
            <p:spPr>
              <a:xfrm>
                <a:off x="3544574" y="389876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7"/>
              <p:cNvSpPr/>
              <p:nvPr/>
            </p:nvSpPr>
            <p:spPr>
              <a:xfrm>
                <a:off x="3498855" y="402830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7"/>
              <p:cNvSpPr/>
              <p:nvPr/>
            </p:nvSpPr>
            <p:spPr>
              <a:xfrm>
                <a:off x="3641093" y="398258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7"/>
              <p:cNvSpPr/>
              <p:nvPr/>
            </p:nvSpPr>
            <p:spPr>
              <a:xfrm>
                <a:off x="3641091" y="385304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7"/>
              <p:cNvSpPr/>
              <p:nvPr/>
            </p:nvSpPr>
            <p:spPr>
              <a:xfrm>
                <a:off x="3338834" y="387590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7"/>
              <p:cNvSpPr/>
              <p:nvPr/>
            </p:nvSpPr>
            <p:spPr>
              <a:xfrm>
                <a:off x="3293115" y="400544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7"/>
              <p:cNvSpPr/>
              <p:nvPr/>
            </p:nvSpPr>
            <p:spPr>
              <a:xfrm>
                <a:off x="3435353" y="395972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7"/>
              <p:cNvSpPr/>
              <p:nvPr/>
            </p:nvSpPr>
            <p:spPr>
              <a:xfrm>
                <a:off x="3435351" y="383018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7"/>
              <p:cNvSpPr/>
              <p:nvPr/>
            </p:nvSpPr>
            <p:spPr>
              <a:xfrm>
                <a:off x="3493776" y="415784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7"/>
              <p:cNvSpPr/>
              <p:nvPr/>
            </p:nvSpPr>
            <p:spPr>
              <a:xfrm>
                <a:off x="3448057" y="428738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7"/>
              <p:cNvSpPr/>
              <p:nvPr/>
            </p:nvSpPr>
            <p:spPr>
              <a:xfrm>
                <a:off x="3590295" y="424166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7"/>
              <p:cNvSpPr/>
              <p:nvPr/>
            </p:nvSpPr>
            <p:spPr>
              <a:xfrm>
                <a:off x="3590293" y="411212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7"/>
              <p:cNvSpPr/>
              <p:nvPr/>
            </p:nvSpPr>
            <p:spPr>
              <a:xfrm>
                <a:off x="3288036" y="413498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7"/>
              <p:cNvSpPr/>
              <p:nvPr/>
            </p:nvSpPr>
            <p:spPr>
              <a:xfrm>
                <a:off x="3242317" y="426452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7"/>
              <p:cNvSpPr/>
              <p:nvPr/>
            </p:nvSpPr>
            <p:spPr>
              <a:xfrm>
                <a:off x="3384555" y="421880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7"/>
              <p:cNvSpPr/>
              <p:nvPr/>
            </p:nvSpPr>
            <p:spPr>
              <a:xfrm>
                <a:off x="3384553" y="4089263"/>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198" name="Google Shape;198;p7"/>
          <p:cNvSpPr txBox="1"/>
          <p:nvPr/>
        </p:nvSpPr>
        <p:spPr>
          <a:xfrm>
            <a:off x="396240" y="4104640"/>
            <a:ext cx="5273032"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Either selectively remove material or size of the material is progressively reduced</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E.g grinding</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Adv – good uniformity, cheaper</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Disadv – resisted to simple structures</a:t>
            </a:r>
            <a:endParaRPr sz="2400">
              <a:solidFill>
                <a:schemeClr val="dk1"/>
              </a:solidFill>
              <a:latin typeface="Calibri"/>
              <a:ea typeface="Calibri"/>
              <a:cs typeface="Calibri"/>
              <a:sym typeface="Calibri"/>
            </a:endParaRPr>
          </a:p>
        </p:txBody>
      </p:sp>
      <p:grpSp>
        <p:nvGrpSpPr>
          <p:cNvPr id="199" name="Google Shape;199;p7"/>
          <p:cNvGrpSpPr/>
          <p:nvPr/>
        </p:nvGrpSpPr>
        <p:grpSpPr>
          <a:xfrm>
            <a:off x="7557150" y="2449117"/>
            <a:ext cx="3094987" cy="594356"/>
            <a:chOff x="7550161" y="2642117"/>
            <a:chExt cx="3094987" cy="594356"/>
          </a:xfrm>
        </p:grpSpPr>
        <p:cxnSp>
          <p:nvCxnSpPr>
            <p:cNvPr id="200" name="Google Shape;200;p7"/>
            <p:cNvCxnSpPr/>
            <p:nvPr/>
          </p:nvCxnSpPr>
          <p:spPr>
            <a:xfrm>
              <a:off x="8201653" y="2948803"/>
              <a:ext cx="1132840" cy="0"/>
            </a:xfrm>
            <a:prstGeom prst="straightConnector1">
              <a:avLst/>
            </a:prstGeom>
            <a:noFill/>
            <a:ln cap="flat" cmpd="sng" w="19050">
              <a:solidFill>
                <a:schemeClr val="accent1"/>
              </a:solidFill>
              <a:prstDash val="solid"/>
              <a:miter lim="800000"/>
              <a:headEnd len="sm" w="sm" type="none"/>
              <a:tailEnd len="med" w="med" type="triangle"/>
            </a:ln>
          </p:spPr>
        </p:cxnSp>
        <p:grpSp>
          <p:nvGrpSpPr>
            <p:cNvPr id="201" name="Google Shape;201;p7"/>
            <p:cNvGrpSpPr/>
            <p:nvPr/>
          </p:nvGrpSpPr>
          <p:grpSpPr>
            <a:xfrm>
              <a:off x="9792987" y="2642117"/>
              <a:ext cx="852161" cy="594356"/>
              <a:chOff x="9792987" y="2642117"/>
              <a:chExt cx="852161" cy="594356"/>
            </a:xfrm>
          </p:grpSpPr>
          <p:sp>
            <p:nvSpPr>
              <p:cNvPr id="202" name="Google Shape;202;p7"/>
              <p:cNvSpPr/>
              <p:nvPr/>
            </p:nvSpPr>
            <p:spPr>
              <a:xfrm flipH="1">
                <a:off x="9889506" y="280213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p:nvPr/>
            </p:nvSpPr>
            <p:spPr>
              <a:xfrm flipH="1">
                <a:off x="9935225" y="293167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7"/>
              <p:cNvSpPr/>
              <p:nvPr/>
            </p:nvSpPr>
            <p:spPr>
              <a:xfrm flipH="1">
                <a:off x="9792987" y="288595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7"/>
              <p:cNvSpPr/>
              <p:nvPr/>
            </p:nvSpPr>
            <p:spPr>
              <a:xfrm flipH="1">
                <a:off x="9792989" y="275641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7"/>
              <p:cNvSpPr/>
              <p:nvPr/>
            </p:nvSpPr>
            <p:spPr>
              <a:xfrm flipH="1">
                <a:off x="10095246" y="277927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7"/>
              <p:cNvSpPr/>
              <p:nvPr/>
            </p:nvSpPr>
            <p:spPr>
              <a:xfrm flipH="1">
                <a:off x="10140965" y="290881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7"/>
              <p:cNvSpPr/>
              <p:nvPr/>
            </p:nvSpPr>
            <p:spPr>
              <a:xfrm flipH="1">
                <a:off x="9998727" y="286309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7"/>
              <p:cNvSpPr/>
              <p:nvPr/>
            </p:nvSpPr>
            <p:spPr>
              <a:xfrm flipH="1">
                <a:off x="9998729" y="273355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7"/>
              <p:cNvSpPr/>
              <p:nvPr/>
            </p:nvSpPr>
            <p:spPr>
              <a:xfrm flipH="1">
                <a:off x="9940304" y="306121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flipH="1">
                <a:off x="9986023" y="319075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7"/>
              <p:cNvSpPr/>
              <p:nvPr/>
            </p:nvSpPr>
            <p:spPr>
              <a:xfrm flipH="1">
                <a:off x="9843785" y="314503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7"/>
              <p:cNvSpPr/>
              <p:nvPr/>
            </p:nvSpPr>
            <p:spPr>
              <a:xfrm flipH="1">
                <a:off x="9843787" y="301549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7"/>
              <p:cNvSpPr/>
              <p:nvPr/>
            </p:nvSpPr>
            <p:spPr>
              <a:xfrm flipH="1">
                <a:off x="10146044" y="303835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p:cNvSpPr/>
              <p:nvPr/>
            </p:nvSpPr>
            <p:spPr>
              <a:xfrm flipH="1">
                <a:off x="10191763" y="3167894"/>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p:nvPr/>
            </p:nvSpPr>
            <p:spPr>
              <a:xfrm flipH="1">
                <a:off x="10049525" y="312217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7"/>
              <p:cNvSpPr/>
              <p:nvPr/>
            </p:nvSpPr>
            <p:spPr>
              <a:xfrm flipH="1">
                <a:off x="10049527" y="2992635"/>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7"/>
              <p:cNvSpPr/>
              <p:nvPr/>
            </p:nvSpPr>
            <p:spPr>
              <a:xfrm flipH="1">
                <a:off x="10297172" y="271069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7"/>
              <p:cNvSpPr/>
              <p:nvPr/>
            </p:nvSpPr>
            <p:spPr>
              <a:xfrm flipH="1">
                <a:off x="10342891" y="284023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7"/>
              <p:cNvSpPr/>
              <p:nvPr/>
            </p:nvSpPr>
            <p:spPr>
              <a:xfrm flipH="1">
                <a:off x="10200653" y="279451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7"/>
              <p:cNvSpPr/>
              <p:nvPr/>
            </p:nvSpPr>
            <p:spPr>
              <a:xfrm flipH="1">
                <a:off x="10200655" y="266497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7"/>
              <p:cNvSpPr/>
              <p:nvPr/>
            </p:nvSpPr>
            <p:spPr>
              <a:xfrm flipH="1">
                <a:off x="10502912" y="268783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7"/>
              <p:cNvSpPr/>
              <p:nvPr/>
            </p:nvSpPr>
            <p:spPr>
              <a:xfrm flipH="1">
                <a:off x="10548631" y="281737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7"/>
              <p:cNvSpPr/>
              <p:nvPr/>
            </p:nvSpPr>
            <p:spPr>
              <a:xfrm flipH="1">
                <a:off x="10406393" y="277165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7"/>
              <p:cNvSpPr/>
              <p:nvPr/>
            </p:nvSpPr>
            <p:spPr>
              <a:xfrm flipH="1">
                <a:off x="10406395" y="264211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7"/>
              <p:cNvSpPr/>
              <p:nvPr/>
            </p:nvSpPr>
            <p:spPr>
              <a:xfrm flipH="1">
                <a:off x="10347970" y="296977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7"/>
              <p:cNvSpPr/>
              <p:nvPr/>
            </p:nvSpPr>
            <p:spPr>
              <a:xfrm flipH="1">
                <a:off x="10393689" y="309931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7"/>
              <p:cNvSpPr/>
              <p:nvPr/>
            </p:nvSpPr>
            <p:spPr>
              <a:xfrm flipH="1">
                <a:off x="10251451" y="305359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7"/>
              <p:cNvSpPr/>
              <p:nvPr/>
            </p:nvSpPr>
            <p:spPr>
              <a:xfrm flipH="1">
                <a:off x="10251453" y="292405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7"/>
              <p:cNvSpPr/>
              <p:nvPr/>
            </p:nvSpPr>
            <p:spPr>
              <a:xfrm flipH="1">
                <a:off x="10553710" y="294691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7"/>
              <p:cNvSpPr/>
              <p:nvPr/>
            </p:nvSpPr>
            <p:spPr>
              <a:xfrm flipH="1">
                <a:off x="10599429" y="3076456"/>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flipH="1">
                <a:off x="10457191" y="303073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flipH="1">
                <a:off x="10457193" y="2901197"/>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4" name="Google Shape;234;p7"/>
            <p:cNvSpPr/>
            <p:nvPr/>
          </p:nvSpPr>
          <p:spPr>
            <a:xfrm flipH="1">
              <a:off x="7550161" y="2900542"/>
              <a:ext cx="45719" cy="45719"/>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7"/>
          <p:cNvSpPr txBox="1"/>
          <p:nvPr/>
        </p:nvSpPr>
        <p:spPr>
          <a:xfrm>
            <a:off x="927110" y="3429000"/>
            <a:ext cx="20878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Start BIG</a:t>
            </a:r>
            <a:endParaRPr sz="2400">
              <a:solidFill>
                <a:schemeClr val="dk1"/>
              </a:solidFill>
              <a:latin typeface="Calibri"/>
              <a:ea typeface="Calibri"/>
              <a:cs typeface="Calibri"/>
              <a:sym typeface="Calibri"/>
            </a:endParaRPr>
          </a:p>
        </p:txBody>
      </p:sp>
      <p:sp>
        <p:nvSpPr>
          <p:cNvPr id="236" name="Google Shape;236;p7"/>
          <p:cNvSpPr txBox="1"/>
          <p:nvPr/>
        </p:nvSpPr>
        <p:spPr>
          <a:xfrm>
            <a:off x="6260460" y="4165046"/>
            <a:ext cx="5273032"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lot like chemical synthesis but on nanoscale</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E.g precipitation and self-assembly</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Adv – make more complex structure</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Disadv – more expensive, smaller scales</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8"/>
          <p:cNvPicPr preferRelativeResize="0"/>
          <p:nvPr/>
        </p:nvPicPr>
        <p:blipFill rotWithShape="1">
          <a:blip r:embed="rId3">
            <a:alphaModFix/>
          </a:blip>
          <a:srcRect b="0" l="0" r="0" t="0"/>
          <a:stretch/>
        </p:blipFill>
        <p:spPr>
          <a:xfrm>
            <a:off x="8743301" y="1424632"/>
            <a:ext cx="2913336" cy="2892147"/>
          </a:xfrm>
          <a:prstGeom prst="rect">
            <a:avLst/>
          </a:prstGeom>
          <a:noFill/>
          <a:ln>
            <a:noFill/>
          </a:ln>
        </p:spPr>
      </p:pic>
      <p:sp>
        <p:nvSpPr>
          <p:cNvPr id="242" name="Google Shape;242;p8"/>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8"/>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244" name="Google Shape;244;p8"/>
          <p:cNvPicPr preferRelativeResize="0"/>
          <p:nvPr/>
        </p:nvPicPr>
        <p:blipFill rotWithShape="1">
          <a:blip r:embed="rId4">
            <a:alphaModFix/>
          </a:blip>
          <a:srcRect b="0" l="0" r="0" t="0"/>
          <a:stretch/>
        </p:blipFill>
        <p:spPr>
          <a:xfrm>
            <a:off x="0" y="0"/>
            <a:ext cx="2087880" cy="1391920"/>
          </a:xfrm>
          <a:prstGeom prst="rect">
            <a:avLst/>
          </a:prstGeom>
          <a:noFill/>
          <a:ln>
            <a:noFill/>
          </a:ln>
        </p:spPr>
      </p:pic>
      <p:sp>
        <p:nvSpPr>
          <p:cNvPr id="245" name="Google Shape;245;p8"/>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Nanomaterials</a:t>
            </a:r>
            <a:endParaRPr sz="3200">
              <a:solidFill>
                <a:schemeClr val="dk1"/>
              </a:solidFill>
              <a:latin typeface="Calibri"/>
              <a:ea typeface="Calibri"/>
              <a:cs typeface="Calibri"/>
              <a:sym typeface="Calibri"/>
            </a:endParaRPr>
          </a:p>
        </p:txBody>
      </p:sp>
      <p:sp>
        <p:nvSpPr>
          <p:cNvPr id="246" name="Google Shape;24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8"/>
          <p:cNvSpPr txBox="1"/>
          <p:nvPr/>
        </p:nvSpPr>
        <p:spPr>
          <a:xfrm>
            <a:off x="4384675" y="1183620"/>
            <a:ext cx="33324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Fabrication examples</a:t>
            </a:r>
            <a:endParaRPr sz="2800">
              <a:solidFill>
                <a:srgbClr val="FF0000"/>
              </a:solidFill>
              <a:latin typeface="Calibri"/>
              <a:ea typeface="Calibri"/>
              <a:cs typeface="Calibri"/>
              <a:sym typeface="Calibri"/>
            </a:endParaRPr>
          </a:p>
        </p:txBody>
      </p:sp>
      <p:sp>
        <p:nvSpPr>
          <p:cNvPr id="248" name="Google Shape;248;p8"/>
          <p:cNvSpPr txBox="1"/>
          <p:nvPr/>
        </p:nvSpPr>
        <p:spPr>
          <a:xfrm>
            <a:off x="8562917" y="4434900"/>
            <a:ext cx="366205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solution evaporation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Chemical vapour deposition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Microbial synthesis</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Chemical precipitation</a:t>
            </a:r>
            <a:endParaRPr/>
          </a:p>
        </p:txBody>
      </p:sp>
      <p:pic>
        <p:nvPicPr>
          <p:cNvPr descr="Diagram&#10;&#10;Description automatically generated" id="249" name="Google Shape;249;p8"/>
          <p:cNvPicPr preferRelativeResize="0"/>
          <p:nvPr/>
        </p:nvPicPr>
        <p:blipFill rotWithShape="1">
          <a:blip r:embed="rId5">
            <a:alphaModFix/>
          </a:blip>
          <a:srcRect b="0" l="0" r="0" t="0"/>
          <a:stretch/>
        </p:blipFill>
        <p:spPr>
          <a:xfrm>
            <a:off x="28022" y="2019412"/>
            <a:ext cx="2501735" cy="2298730"/>
          </a:xfrm>
          <a:prstGeom prst="rect">
            <a:avLst/>
          </a:prstGeom>
          <a:noFill/>
          <a:ln>
            <a:noFill/>
          </a:ln>
        </p:spPr>
      </p:pic>
      <p:sp>
        <p:nvSpPr>
          <p:cNvPr id="250" name="Google Shape;250;p8"/>
          <p:cNvSpPr txBox="1"/>
          <p:nvPr/>
        </p:nvSpPr>
        <p:spPr>
          <a:xfrm>
            <a:off x="500938" y="4602869"/>
            <a:ext cx="13843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Grinding</a:t>
            </a:r>
            <a:endParaRPr sz="2400">
              <a:solidFill>
                <a:schemeClr val="dk1"/>
              </a:solidFill>
              <a:latin typeface="Calibri"/>
              <a:ea typeface="Calibri"/>
              <a:cs typeface="Calibri"/>
              <a:sym typeface="Calibri"/>
            </a:endParaRPr>
          </a:p>
        </p:txBody>
      </p:sp>
      <p:sp>
        <p:nvSpPr>
          <p:cNvPr id="251" name="Google Shape;251;p8"/>
          <p:cNvSpPr txBox="1"/>
          <p:nvPr/>
        </p:nvSpPr>
        <p:spPr>
          <a:xfrm>
            <a:off x="192492" y="5172561"/>
            <a:ext cx="23459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used to make TiO</a:t>
            </a:r>
            <a:r>
              <a:rPr baseline="-25000" lang="en-US" sz="1800">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 and ZnO for sunscreen</a:t>
            </a:r>
            <a:endParaRPr sz="1800">
              <a:solidFill>
                <a:schemeClr val="dk1"/>
              </a:solidFill>
              <a:latin typeface="Calibri"/>
              <a:ea typeface="Calibri"/>
              <a:cs typeface="Calibri"/>
              <a:sym typeface="Calibri"/>
            </a:endParaRPr>
          </a:p>
        </p:txBody>
      </p:sp>
      <p:pic>
        <p:nvPicPr>
          <p:cNvPr descr="Diagram&#10;&#10;Description automatically generated" id="252" name="Google Shape;252;p8"/>
          <p:cNvPicPr preferRelativeResize="0"/>
          <p:nvPr/>
        </p:nvPicPr>
        <p:blipFill rotWithShape="1">
          <a:blip r:embed="rId6">
            <a:alphaModFix/>
          </a:blip>
          <a:srcRect b="0" l="0" r="0" t="0"/>
          <a:stretch/>
        </p:blipFill>
        <p:spPr>
          <a:xfrm>
            <a:off x="2859094" y="2321352"/>
            <a:ext cx="2239756" cy="1943100"/>
          </a:xfrm>
          <a:prstGeom prst="rect">
            <a:avLst/>
          </a:prstGeom>
          <a:noFill/>
          <a:ln>
            <a:noFill/>
          </a:ln>
        </p:spPr>
      </p:pic>
      <p:sp>
        <p:nvSpPr>
          <p:cNvPr id="253" name="Google Shape;253;p8"/>
          <p:cNvSpPr txBox="1"/>
          <p:nvPr/>
        </p:nvSpPr>
        <p:spPr>
          <a:xfrm>
            <a:off x="2598223" y="4602869"/>
            <a:ext cx="28067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Electric arc discharge </a:t>
            </a:r>
            <a:endParaRPr sz="2400">
              <a:solidFill>
                <a:schemeClr val="dk1"/>
              </a:solidFill>
              <a:latin typeface="Calibri"/>
              <a:ea typeface="Calibri"/>
              <a:cs typeface="Calibri"/>
              <a:sym typeface="Calibri"/>
            </a:endParaRPr>
          </a:p>
        </p:txBody>
      </p:sp>
      <p:sp>
        <p:nvSpPr>
          <p:cNvPr id="254" name="Google Shape;254;p8"/>
          <p:cNvSpPr txBox="1"/>
          <p:nvPr/>
        </p:nvSpPr>
        <p:spPr>
          <a:xfrm>
            <a:off x="2701233" y="5157334"/>
            <a:ext cx="26006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common technique to make carbon nanotubes</a:t>
            </a:r>
            <a:endParaRPr sz="1800">
              <a:solidFill>
                <a:schemeClr val="dk1"/>
              </a:solidFill>
              <a:latin typeface="Calibri"/>
              <a:ea typeface="Calibri"/>
              <a:cs typeface="Calibri"/>
              <a:sym typeface="Calibri"/>
            </a:endParaRPr>
          </a:p>
        </p:txBody>
      </p:sp>
      <p:pic>
        <p:nvPicPr>
          <p:cNvPr id="255" name="Google Shape;255;p8"/>
          <p:cNvPicPr preferRelativeResize="0"/>
          <p:nvPr/>
        </p:nvPicPr>
        <p:blipFill rotWithShape="1">
          <a:blip r:embed="rId7">
            <a:alphaModFix/>
          </a:blip>
          <a:srcRect b="0" l="0" r="0" t="0"/>
          <a:stretch/>
        </p:blipFill>
        <p:spPr>
          <a:xfrm>
            <a:off x="5593080" y="2299631"/>
            <a:ext cx="2655991" cy="1943100"/>
          </a:xfrm>
          <a:prstGeom prst="rect">
            <a:avLst/>
          </a:prstGeom>
          <a:noFill/>
          <a:ln>
            <a:noFill/>
          </a:ln>
        </p:spPr>
      </p:pic>
      <p:sp>
        <p:nvSpPr>
          <p:cNvPr id="256" name="Google Shape;256;p8"/>
          <p:cNvSpPr txBox="1"/>
          <p:nvPr/>
        </p:nvSpPr>
        <p:spPr>
          <a:xfrm>
            <a:off x="5921687" y="4604689"/>
            <a:ext cx="20345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Laser ablation </a:t>
            </a:r>
            <a:endParaRPr sz="2400">
              <a:solidFill>
                <a:schemeClr val="dk1"/>
              </a:solidFill>
              <a:latin typeface="Calibri"/>
              <a:ea typeface="Calibri"/>
              <a:cs typeface="Calibri"/>
              <a:sym typeface="Calibri"/>
            </a:endParaRPr>
          </a:p>
        </p:txBody>
      </p:sp>
      <p:sp>
        <p:nvSpPr>
          <p:cNvPr id="257" name="Google Shape;257;p8"/>
          <p:cNvSpPr txBox="1"/>
          <p:nvPr/>
        </p:nvSpPr>
        <p:spPr>
          <a:xfrm>
            <a:off x="6000101" y="5126221"/>
            <a:ext cx="2743200" cy="6653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high power laser to vaporize graphite</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9"/>
          <p:cNvSpPr/>
          <p:nvPr/>
        </p:nvSpPr>
        <p:spPr>
          <a:xfrm>
            <a:off x="1971040" y="853440"/>
            <a:ext cx="7985760" cy="91440"/>
          </a:xfrm>
          <a:prstGeom prst="rect">
            <a:avLst/>
          </a:prstGeom>
          <a:solidFill>
            <a:srgbClr val="2E75B5"/>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9"/>
          <p:cNvSpPr/>
          <p:nvPr/>
        </p:nvSpPr>
        <p:spPr>
          <a:xfrm>
            <a:off x="1341120" y="1026160"/>
            <a:ext cx="7985760" cy="91440"/>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alendar&#10;&#10;Description automatically generated" id="264" name="Google Shape;264;p9"/>
          <p:cNvPicPr preferRelativeResize="0"/>
          <p:nvPr/>
        </p:nvPicPr>
        <p:blipFill rotWithShape="1">
          <a:blip r:embed="rId3">
            <a:alphaModFix/>
          </a:blip>
          <a:srcRect b="0" l="0" r="0" t="0"/>
          <a:stretch/>
        </p:blipFill>
        <p:spPr>
          <a:xfrm>
            <a:off x="0" y="0"/>
            <a:ext cx="2087880" cy="1391920"/>
          </a:xfrm>
          <a:prstGeom prst="rect">
            <a:avLst/>
          </a:prstGeom>
          <a:noFill/>
          <a:ln>
            <a:noFill/>
          </a:ln>
        </p:spPr>
      </p:pic>
      <p:sp>
        <p:nvSpPr>
          <p:cNvPr id="265" name="Google Shape;265;p9"/>
          <p:cNvSpPr txBox="1"/>
          <p:nvPr/>
        </p:nvSpPr>
        <p:spPr>
          <a:xfrm>
            <a:off x="2214880" y="162560"/>
            <a:ext cx="6756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Nanoparticles</a:t>
            </a:r>
            <a:endParaRPr sz="3200">
              <a:solidFill>
                <a:schemeClr val="dk1"/>
              </a:solidFill>
              <a:latin typeface="Calibri"/>
              <a:ea typeface="Calibri"/>
              <a:cs typeface="Calibri"/>
              <a:sym typeface="Calibri"/>
            </a:endParaRPr>
          </a:p>
        </p:txBody>
      </p:sp>
      <p:sp>
        <p:nvSpPr>
          <p:cNvPr id="266" name="Google Shape;2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7" name="Google Shape;267;p9"/>
          <p:cNvSpPr txBox="1"/>
          <p:nvPr/>
        </p:nvSpPr>
        <p:spPr>
          <a:xfrm>
            <a:off x="629920" y="1463040"/>
            <a:ext cx="10353040" cy="28050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Nanoparticles are a specific type of nanomaterial</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Generally spherical particles with diameters between 1 – 100 nm</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Have applications in medicine, physics, optics and electronics</a:t>
            </a:r>
            <a:endParaRPr/>
          </a:p>
          <a:p>
            <a:pPr indent="-342900" lvl="0" marL="342900" marR="0" rtl="0" algn="l">
              <a:lnSpc>
                <a:spcPct val="15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Interesting properties of nanoparticles have been exploited for hundreds of years</a:t>
            </a:r>
            <a:endParaRPr sz="2400">
              <a:solidFill>
                <a:schemeClr val="dk1"/>
              </a:solidFill>
              <a:latin typeface="Calibri"/>
              <a:ea typeface="Calibri"/>
              <a:cs typeface="Calibri"/>
              <a:sym typeface="Calibri"/>
            </a:endParaRPr>
          </a:p>
        </p:txBody>
      </p:sp>
      <p:pic>
        <p:nvPicPr>
          <p:cNvPr id="268" name="Google Shape;268;p9"/>
          <p:cNvPicPr preferRelativeResize="0"/>
          <p:nvPr/>
        </p:nvPicPr>
        <p:blipFill rotWithShape="1">
          <a:blip r:embed="rId4">
            <a:alphaModFix/>
          </a:blip>
          <a:srcRect b="0" l="0" r="0" t="0"/>
          <a:stretch/>
        </p:blipFill>
        <p:spPr>
          <a:xfrm>
            <a:off x="1736725" y="3773939"/>
            <a:ext cx="3943350" cy="3076575"/>
          </a:xfrm>
          <a:prstGeom prst="rect">
            <a:avLst/>
          </a:prstGeom>
          <a:noFill/>
          <a:ln>
            <a:noFill/>
          </a:ln>
        </p:spPr>
      </p:pic>
      <p:pic>
        <p:nvPicPr>
          <p:cNvPr descr="A picture containing wall, indoor, plant, container&#10;&#10;Description automatically generated" id="269" name="Google Shape;269;p9"/>
          <p:cNvPicPr preferRelativeResize="0"/>
          <p:nvPr/>
        </p:nvPicPr>
        <p:blipFill rotWithShape="1">
          <a:blip r:embed="rId5">
            <a:alphaModFix/>
          </a:blip>
          <a:srcRect b="0" l="0" r="0" t="0"/>
          <a:stretch/>
        </p:blipFill>
        <p:spPr>
          <a:xfrm>
            <a:off x="6096000" y="3904013"/>
            <a:ext cx="1818083" cy="2727125"/>
          </a:xfrm>
          <a:prstGeom prst="rect">
            <a:avLst/>
          </a:prstGeom>
          <a:noFill/>
          <a:ln>
            <a:noFill/>
          </a:ln>
        </p:spPr>
      </p:pic>
      <p:sp>
        <p:nvSpPr>
          <p:cNvPr id="270" name="Google Shape;270;p9"/>
          <p:cNvSpPr txBox="1"/>
          <p:nvPr/>
        </p:nvSpPr>
        <p:spPr>
          <a:xfrm>
            <a:off x="8026400" y="3904013"/>
            <a:ext cx="394208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The Lycurgus cup</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4</a:t>
            </a:r>
            <a:r>
              <a:rPr baseline="30000" lang="en-US" sz="2400">
                <a:solidFill>
                  <a:schemeClr val="dk1"/>
                </a:solidFill>
                <a:latin typeface="Calibri"/>
                <a:ea typeface="Calibri"/>
                <a:cs typeface="Calibri"/>
                <a:sym typeface="Calibri"/>
              </a:rPr>
              <a:t>th</a:t>
            </a:r>
            <a:r>
              <a:rPr lang="en-US" sz="2400">
                <a:solidFill>
                  <a:schemeClr val="dk1"/>
                </a:solidFill>
                <a:latin typeface="Calibri"/>
                <a:ea typeface="Calibri"/>
                <a:cs typeface="Calibri"/>
                <a:sym typeface="Calibri"/>
              </a:rPr>
              <a:t> century Roman cup</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Changes colour</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Dichroic effect caused by gold and silver nanoparticles embedded in the glass</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2021-02-02T09:35:42Z</dcterms:created>
  <dc:creator>Alison Barnes</dc:creator>
</cp:coreProperties>
</file>